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4"/>
  </p:sldMasterIdLst>
  <p:notesMasterIdLst>
    <p:notesMasterId r:id="rId28"/>
  </p:notesMasterIdLst>
  <p:handoutMasterIdLst>
    <p:handoutMasterId r:id="rId29"/>
  </p:handoutMasterIdLst>
  <p:sldIdLst>
    <p:sldId id="25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78" r:id="rId13"/>
    <p:sldId id="287" r:id="rId14"/>
    <p:sldId id="277" r:id="rId15"/>
    <p:sldId id="260" r:id="rId16"/>
    <p:sldId id="288" r:id="rId17"/>
    <p:sldId id="259" r:id="rId18"/>
    <p:sldId id="263" r:id="rId19"/>
    <p:sldId id="266" r:id="rId20"/>
    <p:sldId id="289" r:id="rId21"/>
    <p:sldId id="270" r:id="rId22"/>
    <p:sldId id="290" r:id="rId23"/>
    <p:sldId id="291" r:id="rId24"/>
    <p:sldId id="292" r:id="rId25"/>
    <p:sldId id="293" r:id="rId26"/>
    <p:sldId id="27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E57"/>
    <a:srgbClr val="184259"/>
    <a:srgbClr val="9C4E4E"/>
    <a:srgbClr val="700000"/>
    <a:srgbClr val="5E2001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652" autoAdjust="0"/>
  </p:normalViewPr>
  <p:slideViewPr>
    <p:cSldViewPr snapToGrid="0">
      <p:cViewPr varScale="1">
        <p:scale>
          <a:sx n="70" d="100"/>
          <a:sy n="70" d="100"/>
        </p:scale>
        <p:origin x="-6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Верные ответы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Витер.П.А</c:v>
                </c:pt>
                <c:pt idx="1">
                  <c:v>Максимов.Н.И</c:v>
                </c:pt>
                <c:pt idx="2">
                  <c:v>Копылов.В.Е</c:v>
                </c:pt>
                <c:pt idx="3">
                  <c:v>Дементьев.П.В</c:v>
                </c:pt>
                <c:pt idx="4">
                  <c:v>Туполев.А.Н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  <c:pt idx="4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96-48D8-A927-C7A1A5024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459136"/>
        <c:axId val="38462208"/>
        <c:axId val="0"/>
      </c:bar3DChart>
      <c:catAx>
        <c:axId val="2645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462208"/>
        <c:crosses val="autoZero"/>
        <c:auto val="1"/>
        <c:lblAlgn val="ctr"/>
        <c:lblOffset val="100"/>
        <c:noMultiLvlLbl val="0"/>
      </c:catAx>
      <c:valAx>
        <c:axId val="38462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459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194FFE89-DD1A-434A-B46E-FC01616819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05BBA22-1009-4062-B497-20D4D1F420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003D6EC-8D86-40AE-BCDD-CB01875363F0}" type="datetime1">
              <a:rPr lang="ru-RU" smtClean="0"/>
              <a:pPr rtl="0"/>
              <a:t>30.03.2020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65305A3-EF7C-4109-870C-75957F87F8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="" xmlns:a16="http://schemas.microsoft.com/office/drawing/2014/main" id="{A65183E6-2BF7-4148-8288-DCAD651FB9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FCA6C9-E2E2-4922-B1A7-E6462166C8C6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96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BC66B-B4AC-4633-A1A7-233B774CF881}" type="datetime1">
              <a:rPr lang="ru-RU" smtClean="0"/>
              <a:pPr/>
              <a:t>30.03.2020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C70E52-1238-4A7F-867E-2F90BFCA0D60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458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A8996FA-BFC3-4EAC-AAB9-45C2EF3838CE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1910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735476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34944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1404BFC-187B-4B4A-9A90-8ECAA71AACA0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3" name="Прямоугольник: Скругленные углы 6">
            <a:extLst>
              <a:ext uri="{FF2B5EF4-FFF2-40B4-BE49-F238E27FC236}">
                <a16:creationId xmlns="" xmlns:a16="http://schemas.microsoft.com/office/drawing/2014/main" id="{1AD7857E-8E0E-4AC1-ABDC-E42462C788DE}"/>
              </a:ext>
            </a:extLst>
          </p:cNvPr>
          <p:cNvSpPr/>
          <p:nvPr userDrawn="1"/>
        </p:nvSpPr>
        <p:spPr>
          <a:xfrm>
            <a:off x="1750844" y="3962401"/>
            <a:ext cx="8690313" cy="1908173"/>
          </a:xfrm>
          <a:prstGeom prst="roundRect">
            <a:avLst>
              <a:gd name="adj" fmla="val 6552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53256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5811272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3384617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204849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3142881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626130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заголовка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>
            <a:extLst>
              <a:ext uri="{FF2B5EF4-FFF2-40B4-BE49-F238E27FC236}">
                <a16:creationId xmlns=""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840914" cy="1260000"/>
          </a:xfrm>
        </p:spPr>
        <p:txBody>
          <a:bodyPr rtlCol="0" anchor="ctr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799" y="1881824"/>
            <a:ext cx="10840914" cy="1032826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276643-78B9-443D-A21B-5D8D71E872B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Текст 5">
            <a:extLst>
              <a:ext uri="{FF2B5EF4-FFF2-40B4-BE49-F238E27FC236}">
                <a16:creationId xmlns="" xmlns:a16="http://schemas.microsoft.com/office/drawing/2014/main" id="{B47DAE59-9D63-4159-8F3E-560C31F19A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6192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2" name="Текст 2">
            <a:extLst>
              <a:ext uri="{FF2B5EF4-FFF2-40B4-BE49-F238E27FC236}">
                <a16:creationId xmlns="" xmlns:a16="http://schemas.microsoft.com/office/drawing/2014/main" id="{4249143D-80A5-4E4C-BBFD-F253500CE2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5799" y="2914650"/>
            <a:ext cx="10840914" cy="50212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Текст 5">
            <a:extLst>
              <a:ext uri="{FF2B5EF4-FFF2-40B4-BE49-F238E27FC236}">
                <a16:creationId xmlns="" xmlns:a16="http://schemas.microsoft.com/office/drawing/2014/main" id="{B06123F0-984B-4EF8-9945-3621C401B7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65366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Текст 5">
            <a:extLst>
              <a:ext uri="{FF2B5EF4-FFF2-40B4-BE49-F238E27FC236}">
                <a16:creationId xmlns="" xmlns:a16="http://schemas.microsoft.com/office/drawing/2014/main" id="{A669C074-A9BE-4B07-ACEE-3B34AAC8B9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48424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Текст 5">
            <a:extLst>
              <a:ext uri="{FF2B5EF4-FFF2-40B4-BE49-F238E27FC236}">
                <a16:creationId xmlns="" xmlns:a16="http://schemas.microsoft.com/office/drawing/2014/main" id="{84A40D78-D6DD-41A7-A132-9D48DF8649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82308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Текст 5">
            <a:extLst>
              <a:ext uri="{FF2B5EF4-FFF2-40B4-BE49-F238E27FC236}">
                <a16:creationId xmlns="" xmlns:a16="http://schemas.microsoft.com/office/drawing/2014/main" id="{4A9CFAA7-850F-4C92-A9BE-56452E5CA0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99250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cxnSp>
        <p:nvCxnSpPr>
          <p:cNvPr id="14" name="Прямая соединительная линия 13">
            <a:extLst>
              <a:ext uri="{FF2B5EF4-FFF2-40B4-BE49-F238E27FC236}">
                <a16:creationId xmlns="" xmlns:a16="http://schemas.microsoft.com/office/drawing/2014/main" id="{CC5A0CF1-9FE7-4149-97DC-5221639144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4248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639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457326" y="995967"/>
            <a:ext cx="6238874" cy="1260000"/>
          </a:xfrm>
        </p:spPr>
        <p:txBody>
          <a:bodyPr rtlCol="0" anchor="ctr" anchorCtr="0">
            <a:noAutofit/>
          </a:bodyPr>
          <a:lstStyle>
            <a:lvl1pPr algn="r">
              <a:defRPr sz="3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 bwMode="blackGray">
          <a:xfrm>
            <a:off x="8014200" y="995968"/>
            <a:ext cx="3492000" cy="4866064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085849" y="2255967"/>
            <a:ext cx="6610351" cy="3476618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ADD9B9-C473-4B24-8BB0-CAA4E6C3354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6938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FC2C154-9245-4EAA-8ADE-33D1A7EC5680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 7">
            <a:extLst>
              <a:ext uri="{FF2B5EF4-FFF2-40B4-BE49-F238E27FC236}">
                <a16:creationId xmlns="" xmlns:a16="http://schemas.microsoft.com/office/drawing/2014/main" id="{328F7C25-BFB6-430F-87B6-7D0D2C7493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2343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60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прав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657974" y="995968"/>
            <a:ext cx="4848225" cy="1260000"/>
          </a:xfrm>
        </p:spPr>
        <p:txBody>
          <a:bodyPr rtlCol="0" anchor="ctr" anchorCtr="0">
            <a:normAutofit/>
          </a:bodyPr>
          <a:lstStyle>
            <a:lvl1pPr algn="l">
              <a:defRPr sz="3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 bwMode="blackGray">
          <a:xfrm>
            <a:off x="727574" y="914400"/>
            <a:ext cx="5749425" cy="4818185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657974" y="2255968"/>
            <a:ext cx="4848225" cy="347661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38CDBD-D89E-4D27-9D3E-D8C8B6B71053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3295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70F7E0-5A37-4C1B-B001-12D253A333A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898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0D5F7A5-016A-40DC-9267-CD570A4FFE11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Прямоугольник: Скругленные углы 8">
            <a:extLst>
              <a:ext uri="{FF2B5EF4-FFF2-40B4-BE49-F238E27FC236}">
                <a16:creationId xmlns="" xmlns:a16="http://schemas.microsoft.com/office/drawing/2014/main" id="{E44449DE-635B-4B23-9B8B-C95A5B8764DB}"/>
              </a:ext>
            </a:extLst>
          </p:cNvPr>
          <p:cNvSpPr/>
          <p:nvPr userDrawn="1"/>
        </p:nvSpPr>
        <p:spPr>
          <a:xfrm>
            <a:off x="663356" y="1790228"/>
            <a:ext cx="10863358" cy="4080348"/>
          </a:xfrm>
          <a:prstGeom prst="roundRect">
            <a:avLst>
              <a:gd name="adj" fmla="val 2634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E8539E0A-8009-4A6E-A7A1-5AEFA52206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9691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240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731448E-31CF-4ED5-B8E5-44B98EED9B6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pic>
        <p:nvPicPr>
          <p:cNvPr id="10" name="Рисунок 9" descr="Celestia-R1---OverlayContentHD.png">
            <a:extLst>
              <a:ext uri="{FF2B5EF4-FFF2-40B4-BE49-F238E27FC236}">
                <a16:creationId xmlns=""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1" name="Прямая соединительная линия 11">
            <a:extLst>
              <a:ext uri="{FF2B5EF4-FFF2-40B4-BE49-F238E27FC236}">
                <a16:creationId xmlns="" xmlns:a16="http://schemas.microsoft.com/office/drawing/2014/main" id="{8031B0A9-3E16-4C5B-A6CE-045BCB91A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3976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01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0E4AE4C-9F8E-41E2-89BA-C86A7744736A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5768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2345908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064A484-6A61-465E-A582-FF16A82B5833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2873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BADD9B9-C473-4B24-8BB0-CAA4E6C3354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11186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BC311F64-DBA9-4949-B98F-AC0ACC89C4D6}" type="datetime1">
              <a:rPr lang="ru-RU" noProof="0" smtClean="0"/>
              <a:pPr rtl="0"/>
              <a:t>30.03.2020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Добавить нижний колонтитул</a:t>
            </a:r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D99DD2A-B520-4620-9B43-64B657BA2D4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41578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79" r:id="rId18"/>
    <p:sldLayoutId id="2147483669" r:id="rId19"/>
    <p:sldLayoutId id="2147483680" r:id="rId20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942" y="216131"/>
            <a:ext cx="8619937" cy="140053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  <a:latin typeface="Bahnschrift SemiCondensed" panose="020B0502040204020203" pitchFamily="34" charset="0"/>
              </a:rPr>
              <a:t>Герои Социалистического Труда родного края</a:t>
            </a:r>
            <a:endParaRPr lang="ru-RU" sz="3600" dirty="0">
              <a:solidFill>
                <a:schemeClr val="accent3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2" y="1770609"/>
            <a:ext cx="9601199" cy="4645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2822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629"/>
            <a:ext cx="5143500" cy="65254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2" descr="C:\Users\ГайнуллинаХХ\Downloads\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766" y="714894"/>
            <a:ext cx="6988234" cy="53949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274320" y="5832855"/>
            <a:ext cx="384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Памятник  </a:t>
            </a:r>
            <a:r>
              <a:rPr lang="ru-RU" dirty="0" smtClean="0"/>
              <a:t>П</a:t>
            </a:r>
            <a:r>
              <a:rPr lang="ru-RU" dirty="0" smtClean="0"/>
              <a:t>. В. Дементьеву </a:t>
            </a:r>
          </a:p>
          <a:p>
            <a:r>
              <a:rPr lang="ru-RU" dirty="0" smtClean="0"/>
              <a:t>у </a:t>
            </a:r>
            <a:r>
              <a:rPr lang="ru-RU" dirty="0" smtClean="0"/>
              <a:t>ДК Ленина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9157" y="6109854"/>
            <a:ext cx="3782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Колледж имени Дементьева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2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7090" y="1530829"/>
            <a:ext cx="4462679" cy="4818185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Calibri" pitchFamily="34" charset="0"/>
                <a:cs typeface="Calibri" pitchFamily="34" charset="0"/>
              </a:rPr>
              <a:t>Петр Акимович 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Витер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 –(1923-2003г.г.)</a:t>
            </a:r>
          </a:p>
          <a:p>
            <a:r>
              <a:rPr lang="ru-RU" sz="3200" dirty="0" smtClean="0">
                <a:latin typeface="Calibri" panose="020F0502020204030204" pitchFamily="34" charset="0"/>
                <a:cs typeface="Calibri" pitchFamily="34" charset="0"/>
              </a:rPr>
              <a:t>Директор КМПО </a:t>
            </a:r>
            <a:endParaRPr lang="ru-RU" sz="3200" dirty="0" smtClean="0">
              <a:latin typeface="Calibri" panose="020F0502020204030204" pitchFamily="34" charset="0"/>
              <a:cs typeface="Calibri" pitchFamily="34" charset="0"/>
            </a:endParaRPr>
          </a:p>
          <a:p>
            <a:r>
              <a:rPr lang="ru-RU" sz="3200" dirty="0" smtClean="0">
                <a:latin typeface="Calibri" panose="020F0502020204030204" pitchFamily="34" charset="0"/>
                <a:cs typeface="Calibri" pitchFamily="34" charset="0"/>
              </a:rPr>
              <a:t>с </a:t>
            </a:r>
            <a:r>
              <a:rPr lang="ru-RU" sz="3200" dirty="0" smtClean="0">
                <a:latin typeface="Calibri" panose="020F0502020204030204" pitchFamily="34" charset="0"/>
                <a:cs typeface="Calibri" pitchFamily="34" charset="0"/>
              </a:rPr>
              <a:t>1968 по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1983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06130" y="141668"/>
            <a:ext cx="92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5" name="Объект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1" y="0"/>
            <a:ext cx="513293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607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3341" y="553792"/>
            <a:ext cx="4766061" cy="5560405"/>
          </a:xfrm>
        </p:spPr>
        <p:txBody>
          <a:bodyPr/>
          <a:lstStyle/>
          <a:p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14 </a:t>
            </a:r>
            <a:r>
              <a:rPr lang="ru-RU" sz="3600" b="1" dirty="0">
                <a:latin typeface="Calibri" pitchFamily="34" charset="0"/>
                <a:cs typeface="Calibri" pitchFamily="34" charset="0"/>
              </a:rPr>
              <a:t>июня  2017 года открыли памятную доску и барельеф Герою Социалистического Труда </a:t>
            </a:r>
            <a:r>
              <a:rPr lang="ru-RU" sz="3600" b="1" dirty="0" err="1">
                <a:latin typeface="Calibri" pitchFamily="34" charset="0"/>
                <a:cs typeface="Calibri" pitchFamily="34" charset="0"/>
              </a:rPr>
              <a:t>Витеру</a:t>
            </a:r>
            <a:r>
              <a:rPr lang="ru-RU" sz="3600" b="1" dirty="0">
                <a:latin typeface="Calibri" pitchFamily="34" charset="0"/>
                <a:cs typeface="Calibri" pitchFamily="34" charset="0"/>
              </a:rPr>
              <a:t> и памятник на территории моторостроительного </a:t>
            </a: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завода</a:t>
            </a:r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 r="5247"/>
          <a:stretch>
            <a:fillRect/>
          </a:stretch>
        </p:blipFill>
        <p:spPr>
          <a:xfrm>
            <a:off x="289692" y="553792"/>
            <a:ext cx="5749425" cy="5460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028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10043" y="-60007"/>
            <a:ext cx="6031398" cy="1820488"/>
          </a:xfrm>
        </p:spPr>
        <p:txBody>
          <a:bodyPr/>
          <a:lstStyle/>
          <a:p>
            <a:r>
              <a:rPr lang="ru-RU" sz="2800" dirty="0" err="1" smtClean="0"/>
              <a:t>Хоккеиный</a:t>
            </a:r>
            <a:r>
              <a:rPr lang="ru-RU" sz="2800" dirty="0" smtClean="0"/>
              <a:t> клуб </a:t>
            </a:r>
            <a:r>
              <a:rPr lang="en-US" sz="2800" dirty="0" smtClean="0"/>
              <a:t>“</a:t>
            </a:r>
            <a:r>
              <a:rPr lang="ru-RU" sz="2800" dirty="0" smtClean="0"/>
              <a:t>Ак барс</a:t>
            </a:r>
            <a:r>
              <a:rPr lang="en-US" sz="2800" dirty="0" smtClean="0"/>
              <a:t>”</a:t>
            </a:r>
            <a:r>
              <a:rPr lang="ru-RU" sz="2800" dirty="0" smtClean="0"/>
              <a:t> родился с клуба Завода №16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0140" y="5483963"/>
            <a:ext cx="8825658" cy="861420"/>
          </a:xfrm>
        </p:spPr>
        <p:txBody>
          <a:bodyPr>
            <a:normAutofit/>
          </a:bodyPr>
          <a:lstStyle/>
          <a:p>
            <a:r>
              <a:rPr lang="ru-RU" sz="2800" cap="none" dirty="0" smtClean="0">
                <a:solidFill>
                  <a:schemeClr val="tx1"/>
                </a:solidFill>
              </a:rPr>
              <a:t>Двигатель самолета</a:t>
            </a:r>
            <a:endParaRPr lang="ru-RU" sz="2800" cap="none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296" y="3520960"/>
            <a:ext cx="6861703" cy="3337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259484" cy="3520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46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2" b="19052"/>
          <a:stretch>
            <a:fillRect/>
          </a:stretch>
        </p:blipFill>
        <p:spPr>
          <a:xfrm>
            <a:off x="3492000" y="2978362"/>
            <a:ext cx="8700000" cy="38796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15397" y="950142"/>
            <a:ext cx="10307537" cy="21193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itchFamily="34" charset="0"/>
              </a:rPr>
              <a:t>Макар Михайлович Лукин(1905-1961г.г.)</a:t>
            </a:r>
          </a:p>
          <a:p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Бывший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директор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КМПО</a:t>
            </a:r>
          </a:p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Он прибыл с эвакуированным заводом из Воронежа 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" r="2741"/>
          <a:stretch>
            <a:fillRect/>
          </a:stretch>
        </p:blipFill>
        <p:spPr>
          <a:xfrm>
            <a:off x="0" y="52117"/>
            <a:ext cx="3492000" cy="48660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422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1196" y="1927274"/>
            <a:ext cx="10296526" cy="3024554"/>
          </a:xfrm>
        </p:spPr>
        <p:txBody>
          <a:bodyPr/>
          <a:lstStyle/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Николай Иванович Максимов(1911-1967г.г.)</a:t>
            </a:r>
            <a:br>
              <a:rPr lang="ru-RU" sz="28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Бывший директор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КАПО</a:t>
            </a:r>
            <a:br>
              <a:rPr lang="ru-RU" sz="28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800" b="1" dirty="0">
                <a:latin typeface="Calibri" pitchFamily="34" charset="0"/>
                <a:cs typeface="Calibri" pitchFamily="34" charset="0"/>
              </a:rPr>
              <a:t/>
            </a:r>
            <a:br>
              <a:rPr lang="ru-RU" sz="2800" b="1" dirty="0">
                <a:latin typeface="Calibri" pitchFamily="34" charset="0"/>
                <a:cs typeface="Calibri" pitchFamily="34" charset="0"/>
              </a:rPr>
            </a:b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Он заботился о благоустройстве рабочих.</a:t>
            </a:r>
            <a:br>
              <a:rPr lang="ru-RU" sz="28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Футбольный клуб «Рубин» родился с клуба </a:t>
            </a:r>
            <a:br>
              <a:rPr lang="ru-RU" sz="28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Завода №22.</a:t>
            </a:r>
            <a:br>
              <a:rPr lang="ru-RU" sz="28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800" b="1" dirty="0">
                <a:latin typeface="Calibri" pitchFamily="34" charset="0"/>
                <a:cs typeface="Calibri" pitchFamily="34" charset="0"/>
              </a:rPr>
              <a:t/>
            </a:r>
            <a:br>
              <a:rPr lang="ru-RU" sz="2800" b="1" dirty="0">
                <a:latin typeface="Calibri" pitchFamily="34" charset="0"/>
                <a:cs typeface="Calibri" pitchFamily="34" charset="0"/>
              </a:rPr>
            </a:b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Н.И. Максимов предложил название </a:t>
            </a:r>
            <a:br>
              <a:rPr lang="ru-RU" sz="28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команды «Рубин»</a:t>
            </a:r>
            <a:endParaRPr lang="ru-RU" sz="2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67" y="951962"/>
            <a:ext cx="4113588" cy="49710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21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09" y="452718"/>
            <a:ext cx="8312727" cy="1400530"/>
          </a:xfrm>
        </p:spPr>
        <p:txBody>
          <a:bodyPr/>
          <a:lstStyle/>
          <a:p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457" y="0"/>
            <a:ext cx="5239543" cy="36991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9" y="61796"/>
            <a:ext cx="5398994" cy="36014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6" y="3214946"/>
            <a:ext cx="6217920" cy="36014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40822" y="3906623"/>
            <a:ext cx="192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Б.О.</a:t>
            </a:r>
            <a:r>
              <a:rPr lang="en-US" dirty="0" smtClean="0"/>
              <a:t>”</a:t>
            </a:r>
            <a:r>
              <a:rPr lang="ru-RU" dirty="0" smtClean="0"/>
              <a:t>Бережок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0822" y="5694218"/>
            <a:ext cx="180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Футбол</a:t>
            </a:r>
            <a:r>
              <a:rPr lang="ru-RU" dirty="0"/>
              <a:t>и</a:t>
            </a:r>
            <a:r>
              <a:rPr lang="ru-RU" dirty="0" smtClean="0"/>
              <a:t>сты </a:t>
            </a:r>
            <a:r>
              <a:rPr lang="en-US" dirty="0" smtClean="0"/>
              <a:t>“</a:t>
            </a:r>
            <a:r>
              <a:rPr lang="ru-RU" dirty="0" smtClean="0"/>
              <a:t>Рубин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144000" y="4091289"/>
            <a:ext cx="3208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Поликлиника №11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36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15" y="315885"/>
            <a:ext cx="6147942" cy="4610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298575" y="1662545"/>
            <a:ext cx="36409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Мемориальная доска </a:t>
            </a:r>
            <a:r>
              <a:rPr lang="ru-RU" sz="2800" dirty="0" err="1" smtClean="0"/>
              <a:t>Н.И.Максимову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9561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758" y="1478842"/>
            <a:ext cx="6567286" cy="5766457"/>
          </a:xfrm>
        </p:spPr>
        <p:txBody>
          <a:bodyPr/>
          <a:lstStyle/>
          <a:p>
            <a:r>
              <a:rPr lang="ru-RU" sz="3600" dirty="0" smtClean="0">
                <a:latin typeface="Calibri" pitchFamily="34" charset="0"/>
                <a:cs typeface="Calibri" pitchFamily="34" charset="0"/>
              </a:rPr>
              <a:t>Копылов Виталий Егорович (1926-1995г.г.)</a:t>
            </a:r>
            <a:br>
              <a:rPr lang="ru-RU" sz="3600" dirty="0" smtClean="0">
                <a:latin typeface="Calibri" pitchFamily="34" charset="0"/>
                <a:cs typeface="Calibri" pitchFamily="34" charset="0"/>
              </a:rPr>
            </a:br>
            <a:r>
              <a:rPr lang="ru-RU" sz="3600" dirty="0" smtClean="0">
                <a:latin typeface="Calibri" pitchFamily="34" charset="0"/>
                <a:cs typeface="Calibri" pitchFamily="34" charset="0"/>
              </a:rPr>
              <a:t>Директор КАПО , продолживший дело Максимова</a:t>
            </a:r>
            <a:br>
              <a:rPr lang="ru-RU" sz="3600" dirty="0" smtClean="0">
                <a:latin typeface="Calibri" pitchFamily="34" charset="0"/>
                <a:cs typeface="Calibri" pitchFamily="34" charset="0"/>
              </a:rPr>
            </a:br>
            <a:endParaRPr lang="ru-RU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78365" y="109818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7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505" y="290122"/>
            <a:ext cx="4121660" cy="566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5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99" y="2892828"/>
            <a:ext cx="5951476" cy="39651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285" y="0"/>
            <a:ext cx="6331714" cy="41979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6705" y="803793"/>
            <a:ext cx="39817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Именем </a:t>
            </a:r>
            <a:r>
              <a:rPr lang="ru-RU" sz="2800" dirty="0" err="1" smtClean="0"/>
              <a:t>В.Копылова</a:t>
            </a:r>
            <a:r>
              <a:rPr lang="ru-RU" sz="2800" dirty="0" smtClean="0"/>
              <a:t> назван один из самолетов ТУ-160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722521" y="5266009"/>
            <a:ext cx="3283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Бронзовый бюст </a:t>
            </a:r>
            <a:r>
              <a:rPr lang="ru-RU" sz="2800" dirty="0" err="1" smtClean="0"/>
              <a:t>В.Копылову</a:t>
            </a:r>
            <a:endParaRPr lang="ru-RU" sz="28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638502" y="1255222"/>
            <a:ext cx="839585" cy="482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6374257" y="5501994"/>
            <a:ext cx="839585" cy="482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44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Изучение и распространение знаний о Героях Социалистического труда , которые работали на авиастроительном и моторостроительном заводах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Популяризировать трудовые   </a:t>
            </a:r>
            <a:r>
              <a:rPr lang="ru-RU" dirty="0"/>
              <a:t>достижения</a:t>
            </a:r>
            <a:r>
              <a:rPr lang="ru-RU" dirty="0" smtClean="0"/>
              <a:t> Героев родного края,</a:t>
            </a:r>
          </a:p>
          <a:p>
            <a:pPr>
              <a:buFontTx/>
              <a:buChar char="-"/>
            </a:pPr>
            <a:r>
              <a:rPr lang="ru-RU" dirty="0"/>
              <a:t>Способствовать уважению к трудовым профессиям ,</a:t>
            </a:r>
          </a:p>
          <a:p>
            <a:pPr>
              <a:buFontTx/>
              <a:buChar char="-"/>
            </a:pPr>
            <a:r>
              <a:rPr lang="ru-RU" dirty="0"/>
              <a:t>Расширять исторический кругозор , формировать патриотизм у школьников на основе местного материала,</a:t>
            </a:r>
          </a:p>
          <a:p>
            <a:pPr>
              <a:buFontTx/>
              <a:buChar char="-"/>
            </a:pPr>
            <a:r>
              <a:rPr lang="ru-RU" dirty="0"/>
              <a:t>Привлекать учащихся к виду творческой работы</a:t>
            </a:r>
          </a:p>
          <a:p>
            <a:pPr>
              <a:buFontTx/>
              <a:buChar char="-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549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6320" y="1504605"/>
            <a:ext cx="626779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/>
              <a:t>Асхадуллин</a:t>
            </a:r>
            <a:r>
              <a:rPr lang="ru-RU" sz="2800" dirty="0" smtClean="0"/>
              <a:t> </a:t>
            </a:r>
            <a:r>
              <a:rPr lang="ru-RU" sz="2800" dirty="0" err="1" smtClean="0"/>
              <a:t>Галимулла</a:t>
            </a:r>
            <a:r>
              <a:rPr lang="ru-RU" sz="2800" dirty="0" smtClean="0"/>
              <a:t> </a:t>
            </a:r>
            <a:r>
              <a:rPr lang="ru-RU" sz="2800" dirty="0" err="1" smtClean="0"/>
              <a:t>Асхадуллович</a:t>
            </a:r>
            <a:r>
              <a:rPr lang="ru-RU" sz="2800" dirty="0" smtClean="0"/>
              <a:t>(1928-2013г.г.)</a:t>
            </a:r>
          </a:p>
          <a:p>
            <a:r>
              <a:rPr lang="ru-RU" sz="2800" dirty="0"/>
              <a:t>П</a:t>
            </a:r>
            <a:r>
              <a:rPr lang="ru-RU" sz="2800" dirty="0" smtClean="0"/>
              <a:t>ередовик производства КАПО </a:t>
            </a:r>
            <a:r>
              <a:rPr lang="ru-RU" sz="2800" dirty="0" smtClean="0"/>
              <a:t>, рационализатор, житель поселка «Северный»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Герой Соц. Труда</a:t>
            </a:r>
            <a:endParaRPr lang="ru-RU" sz="2800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7" y="520457"/>
            <a:ext cx="4180886" cy="5624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9849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78" y="302029"/>
            <a:ext cx="4843549" cy="48435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95"/>
          <a:stretch/>
        </p:blipFill>
        <p:spPr>
          <a:xfrm>
            <a:off x="1568995" y="302029"/>
            <a:ext cx="3084891" cy="38633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10985" y="4555374"/>
            <a:ext cx="48795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в 2013 году Путин В.В. издал указ о вручении  медали  «Героя Труда»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321433" y="5411584"/>
            <a:ext cx="4149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Медаль Героя Труда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075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375" y="307571"/>
            <a:ext cx="6864825" cy="49718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127845" y="5860472"/>
            <a:ext cx="4995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World skills Russia 2019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00192" y="652115"/>
            <a:ext cx="354426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3200" dirty="0" smtClean="0"/>
              <a:t>Героями не рождаются, ими становятся .</a:t>
            </a:r>
          </a:p>
          <a:p>
            <a:endParaRPr lang="ru-RU" sz="3200" dirty="0" smtClean="0"/>
          </a:p>
          <a:p>
            <a:r>
              <a:rPr lang="ru-RU" sz="3200" dirty="0" smtClean="0"/>
              <a:t>Героев Труда </a:t>
            </a:r>
            <a:r>
              <a:rPr lang="ru-RU" sz="3200" dirty="0"/>
              <a:t>у</a:t>
            </a:r>
            <a:r>
              <a:rPr lang="ru-RU" sz="3200" dirty="0" smtClean="0"/>
              <a:t>важают во всех временах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8156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5385" y="5220947"/>
            <a:ext cx="573578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itchFamily="34" charset="0"/>
                <a:cs typeface="Calibri" pitchFamily="34" charset="0"/>
              </a:rPr>
              <a:t>Спасибо за внимание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Приглашаем в музей гимназии №14 по улице Луначарская 9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784080" y="6176356"/>
            <a:ext cx="2618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 презентации </a:t>
            </a:r>
            <a:r>
              <a:rPr lang="ru-RU" dirty="0" err="1" smtClean="0"/>
              <a:t>Мингалеев.Н.М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385" y="1"/>
            <a:ext cx="8881689" cy="499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5076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62" y="498762"/>
            <a:ext cx="9404723" cy="1400530"/>
          </a:xfrm>
        </p:spPr>
        <p:txBody>
          <a:bodyPr/>
          <a:lstStyle/>
          <a:p>
            <a:r>
              <a:rPr lang="ru-RU" sz="3200" dirty="0" smtClean="0"/>
              <a:t>Темы исследования: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586659"/>
              </p:ext>
            </p:extLst>
          </p:nvPr>
        </p:nvGraphicFramePr>
        <p:xfrm>
          <a:off x="432262" y="2083511"/>
          <a:ext cx="5862752" cy="2740849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5862752">
                  <a:extLst>
                    <a:ext uri="{9D8B030D-6E8A-4147-A177-3AD203B41FA5}">
                      <a16:colId xmlns="" xmlns:a16="http://schemas.microsoft.com/office/drawing/2014/main" val="3630379895"/>
                    </a:ext>
                  </a:extLst>
                </a:gridCol>
              </a:tblGrid>
              <a:tr h="38856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А.Г.Асхадуллин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26400489"/>
                  </a:ext>
                </a:extLst>
              </a:tr>
              <a:tr h="40945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А.Н.Туполев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56893720"/>
                  </a:ext>
                </a:extLst>
              </a:tr>
              <a:tr h="38856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П.В.Дементьев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5951267"/>
                  </a:ext>
                </a:extLst>
              </a:tr>
              <a:tr h="38856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П.А.Витер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91377226"/>
                  </a:ext>
                </a:extLst>
              </a:tr>
              <a:tr h="38856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Н.И.Максимов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6012700"/>
                  </a:ext>
                </a:extLst>
              </a:tr>
              <a:tr h="38856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В.Е.Копылов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66351940"/>
                  </a:ext>
                </a:extLst>
              </a:tr>
              <a:tr h="38856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М.М.Лукин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4328643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702" y="498762"/>
            <a:ext cx="3397978" cy="59103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1063" y="5663821"/>
            <a:ext cx="4394579" cy="8461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Звание Героя Соц. </a:t>
            </a:r>
            <a:r>
              <a:rPr lang="ru-RU" dirty="0"/>
              <a:t>Т</a:t>
            </a:r>
            <a:r>
              <a:rPr lang="ru-RU" dirty="0" smtClean="0"/>
              <a:t>руда </a:t>
            </a:r>
          </a:p>
          <a:p>
            <a:pPr algn="ctr"/>
            <a:r>
              <a:rPr lang="ru-RU" dirty="0" smtClean="0"/>
              <a:t>(1937-1991)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87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Диаграмма по результатам теста</a:t>
            </a:r>
            <a:br>
              <a:rPr lang="ru-RU" sz="3200" dirty="0" smtClean="0"/>
            </a:br>
            <a:r>
              <a:rPr lang="ru-RU" sz="3200" dirty="0" smtClean="0"/>
              <a:t> «Знаешь ли ты Героев родного края?»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101647"/>
              </p:ext>
            </p:extLst>
          </p:nvPr>
        </p:nvGraphicFramePr>
        <p:xfrm>
          <a:off x="874897" y="1711816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138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4040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40" y="224442"/>
            <a:ext cx="5852160" cy="5128953"/>
          </a:xfrm>
        </p:spPr>
        <p:txBody>
          <a:bodyPr/>
          <a:lstStyle/>
          <a:p>
            <a:r>
              <a:rPr lang="ru-RU" sz="4400" dirty="0" err="1" smtClean="0"/>
              <a:t>А.Н.Туполев</a:t>
            </a:r>
            <a:r>
              <a:rPr lang="ru-RU" sz="4400" dirty="0" smtClean="0"/>
              <a:t> (1888-1972г.г.)-</a:t>
            </a:r>
            <a:r>
              <a:rPr lang="ru-RU" sz="3200" dirty="0" smtClean="0"/>
              <a:t>советский ученый и авиаконструктор , генерал- полковник- инженер , доктор технических наук 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Трижды </a:t>
            </a:r>
            <a:r>
              <a:rPr lang="ru-RU" sz="3200" dirty="0" smtClean="0"/>
              <a:t>Герой Социалистического Труда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23" y="224443"/>
            <a:ext cx="4877192" cy="59934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8998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254" y="3240816"/>
            <a:ext cx="6366512" cy="3617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258" y="3227647"/>
            <a:ext cx="5903741" cy="3617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68361" y="5992230"/>
            <a:ext cx="2032033" cy="654229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ПЕ-8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893" y="6303770"/>
            <a:ext cx="3587877" cy="450460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Пе-2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259" y="-31194"/>
            <a:ext cx="5903742" cy="3240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711275" y="2686402"/>
            <a:ext cx="1762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АНТ-25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38"/>
            <a:ext cx="6493061" cy="3227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23384" y="2716344"/>
            <a:ext cx="146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АНТ-20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49468" y="150125"/>
            <a:ext cx="6096000" cy="6823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Совершенствование отечественных самолетов 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28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352" y="0"/>
            <a:ext cx="560277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70609" y="1113905"/>
            <a:ext cx="30008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Памятник Туполеву в городе Казани на пересечении ул. Гагарина и ул. Декабристов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893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97200" y="1155468"/>
            <a:ext cx="4456985" cy="4746568"/>
          </a:xfrm>
        </p:spPr>
        <p:txBody>
          <a:bodyPr anchor="t"/>
          <a:lstStyle/>
          <a:p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Петр Васильевич Дементьев - Министр авиационной 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промышленности</a:t>
            </a:r>
            <a:b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Дважды Герой </a:t>
            </a:r>
            <a:r>
              <a:rPr lang="ru-RU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Социальстического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Труда</a:t>
            </a:r>
            <a:b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(1953 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– 1977г.г.).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" y="108066"/>
            <a:ext cx="4916553" cy="6525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155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63CD11F-9FDB-4628-B708-63BFB2D681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BF972C-B81A-46A3-BFB2-A01F0B5DBC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3E21D3-7788-4819-8437-C5C4B0C5D46D}">
  <ds:schemaRefs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sharepoint/v3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fb0879af-3eba-417a-a55a-ffe6dcd6ca77"/>
    <ds:schemaRef ds:uri="6dc4bcd6-49db-4c07-9060-8acfc67cef9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306</Words>
  <Application>Microsoft Office PowerPoint</Application>
  <PresentationFormat>Произвольный</PresentationFormat>
  <Paragraphs>62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Ион</vt:lpstr>
      <vt:lpstr>Герои Социалистического Труда родного края</vt:lpstr>
      <vt:lpstr>Цели и Задачи</vt:lpstr>
      <vt:lpstr>Темы исследования:</vt:lpstr>
      <vt:lpstr>Диаграмма по результатам теста  «Знаешь ли ты Героев родного края?»</vt:lpstr>
      <vt:lpstr>Презентация PowerPoint</vt:lpstr>
      <vt:lpstr>А.Н.Туполев (1888-1972г.г.)-советский ученый и авиаконструктор , генерал- полковник- инженер , доктор технических наук .  Трижды Герой Социалистического Труда</vt:lpstr>
      <vt:lpstr> ПЕ-8</vt:lpstr>
      <vt:lpstr>Презентация PowerPoint</vt:lpstr>
      <vt:lpstr>Петр Васильевич Дементьев - Министр авиационной промышленности Дважды Герой Социальстического Труда (1953 – 1977г.г.).</vt:lpstr>
      <vt:lpstr>Презентация PowerPoint</vt:lpstr>
      <vt:lpstr>Презентация PowerPoint</vt:lpstr>
      <vt:lpstr>14 июня  2017 года открыли памятную доску и барельеф Герою Социалистического Труда Витеру и памятник на территории моторостроительного завода</vt:lpstr>
      <vt:lpstr>Хоккеиный клуб “Ак барс” родился с клуба Завода №16</vt:lpstr>
      <vt:lpstr>Презентация PowerPoint</vt:lpstr>
      <vt:lpstr>Николай Иванович Максимов(1911-1967г.г.) Бывший директор КАПО  Он заботился о благоустройстве рабочих. Футбольный клуб «Рубин» родился с клуба  Завода №22.  Н.И. Максимов предложил название  команды «Рубин»</vt:lpstr>
      <vt:lpstr>Презентация PowerPoint</vt:lpstr>
      <vt:lpstr>Презентация PowerPoint</vt:lpstr>
      <vt:lpstr>Копылов Виталий Егорович (1926-1995г.г.) Директор КАПО , продолживший дело Максимова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2020-01-12T09:22:40Z</dcterms:created>
  <dcterms:modified xsi:type="dcterms:W3CDTF">2020-03-30T06:21:55Z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